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62" r:id="rId5"/>
    <p:sldId id="257" r:id="rId6"/>
    <p:sldId id="263" r:id="rId7"/>
    <p:sldId id="258" r:id="rId8"/>
    <p:sldId id="270" r:id="rId9"/>
    <p:sldId id="259" r:id="rId10"/>
    <p:sldId id="264" r:id="rId11"/>
    <p:sldId id="265" r:id="rId12"/>
    <p:sldId id="267" r:id="rId13"/>
    <p:sldId id="266" r:id="rId14"/>
    <p:sldId id="268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7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CCAFE-FD11-45D6-9F39-9C3D626D9682}" type="datetimeFigureOut">
              <a:rPr lang="ru-RU"/>
              <a:pPr>
                <a:defRPr/>
              </a:pPr>
              <a:t>27.10.2022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927C9-86AE-4A29-8F08-0D6B76AD55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8E64F-6AB4-40E3-A86A-A34900B37CB0}" type="datetimeFigureOut">
              <a:rPr lang="ru-RU"/>
              <a:pPr>
                <a:defRPr/>
              </a:pPr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20BE4-56FC-436A-8774-C302E5A6E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ABDD2-4EE3-4034-A7AC-2287441B6DE0}" type="datetimeFigureOut">
              <a:rPr lang="ru-RU"/>
              <a:pPr>
                <a:defRPr/>
              </a:pPr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B7CD6-118A-4986-9F2F-606163EEE0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65A39-B1B5-4F92-A985-82F7503CB34A}" type="datetimeFigureOut">
              <a:rPr lang="ru-RU"/>
              <a:pPr>
                <a:defRPr/>
              </a:pPr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5585F-0D75-473F-AE5E-8E59A49E5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81D30-5233-47D3-9C64-416040252654}" type="datetimeFigureOut">
              <a:rPr lang="ru-RU"/>
              <a:pPr>
                <a:defRPr/>
              </a:pPr>
              <a:t>27.10.2022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94BE3-2BD5-4058-95C9-67CADDFF0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43E73-CE95-4EE3-B0FD-B55B4BE81F32}" type="datetimeFigureOut">
              <a:rPr lang="ru-RU"/>
              <a:pPr>
                <a:defRPr/>
              </a:pPr>
              <a:t>27.10.2022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9BE30-2859-4EA5-8A69-1B9D5C5D5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97387-1C1F-4273-B541-9F17EB78E9DA}" type="datetimeFigureOut">
              <a:rPr lang="ru-RU"/>
              <a:pPr>
                <a:defRPr/>
              </a:pPr>
              <a:t>27.10.2022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EF677-7BA0-48F8-BCA1-689BD800F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A018D-26F9-42FF-A6C4-CD27E4C0F607}" type="datetimeFigureOut">
              <a:rPr lang="ru-RU"/>
              <a:pPr>
                <a:defRPr/>
              </a:pPr>
              <a:t>27.10.2022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C1677-87EB-4DF3-B3FA-213A87520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683F7-F9DB-4D4B-B1AD-5B68214477C4}" type="datetimeFigureOut">
              <a:rPr lang="ru-RU"/>
              <a:pPr>
                <a:defRPr/>
              </a:pPr>
              <a:t>27.10.2022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02BB2-2F4F-4FD0-87B4-07B378D9A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F87A3-5DDB-4FEB-A3D4-39E9BD06A931}" type="datetimeFigureOut">
              <a:rPr lang="ru-RU"/>
              <a:pPr>
                <a:defRPr/>
              </a:pPr>
              <a:t>27.10.2022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00C7E-4DB2-4CF8-8445-02C222B74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0B916-2C81-4589-BE15-691CC34F6886}" type="datetimeFigureOut">
              <a:rPr lang="ru-RU"/>
              <a:pPr>
                <a:defRPr/>
              </a:pPr>
              <a:t>27.10.2022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5E76E-D08D-42FB-BF9B-98789E246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D1A78F-35C0-4D18-828C-BF64AFA71E89}" type="datetimeFigureOut">
              <a:rPr lang="ru-RU"/>
              <a:pPr>
                <a:defRPr/>
              </a:pPr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995B88-2DA0-4429-A9B0-BF82FB605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6" r:id="rId9"/>
    <p:sldLayoutId id="2147483677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ntal-skills.ru/dict/model-tell-show-do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836613" y="1246188"/>
            <a:ext cx="75787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rebuchet MS" pitchFamily="34" charset="0"/>
              </a:rPr>
              <a:t>Доклад - презентация на тему:</a:t>
            </a:r>
          </a:p>
          <a:p>
            <a:pPr algn="ctr"/>
            <a:r>
              <a:rPr lang="ru-RU">
                <a:latin typeface="Trebuchet MS" pitchFamily="34" charset="0"/>
              </a:rPr>
              <a:t>«Наставничество как одна из форм обучения начинающих педагогов</a:t>
            </a:r>
          </a:p>
          <a:p>
            <a:pPr algn="ctr"/>
            <a:r>
              <a:rPr lang="ru-RU">
                <a:latin typeface="Trebuchet MS" pitchFamily="34" charset="0"/>
              </a:rPr>
              <a:t> и повышения их профессиональной компетенции»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830495" y="2060848"/>
            <a:ext cx="5202578" cy="3672408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2051" name="Picture 3" descr="C:\Users\User\Desktop\наставничество-образование-275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44680" y="2060848"/>
            <a:ext cx="3607240" cy="393517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/>
          </a:extLst>
        </p:spPr>
      </p:pic>
      <p:sp>
        <p:nvSpPr>
          <p:cNvPr id="13317" name="TextBox 3"/>
          <p:cNvSpPr txBox="1">
            <a:spLocks noChangeArrowheads="1"/>
          </p:cNvSpPr>
          <p:nvPr/>
        </p:nvSpPr>
        <p:spPr bwMode="auto">
          <a:xfrm>
            <a:off x="4284663" y="6083300"/>
            <a:ext cx="706437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Trebuchet MS" pitchFamily="34" charset="0"/>
              </a:rPr>
              <a:t>2019г.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2"/>
          <p:cNvSpPr>
            <a:spLocks noChangeArrowheads="1"/>
          </p:cNvSpPr>
          <p:nvPr/>
        </p:nvSpPr>
        <p:spPr bwMode="auto">
          <a:xfrm>
            <a:off x="468313" y="115888"/>
            <a:ext cx="8207375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rebuchet MS" pitchFamily="34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Правила наставничества:</a:t>
            </a: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1. Ответственность за результаты адаптации  начинающего педагога в профессиональной деятельности.</a:t>
            </a:r>
          </a:p>
          <a:p>
            <a:pPr algn="just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2. Обоснованный выбор способов поддержки субъектов с учетом их андрагогических особенностей.</a:t>
            </a:r>
          </a:p>
          <a:p>
            <a:pPr algn="just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3. Правильная мотивация. Покажите обучаемому, насколько эффективно саморазвитие, объясните, что он учится для самого себя, для самосовершенствования. Научите его получать обратную связь от окружающих его людей, извлекать уроки из собственного опыта.</a:t>
            </a:r>
          </a:p>
          <a:p>
            <a:pPr algn="just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4. Научите его использовать все возможности для развития и роста.</a:t>
            </a:r>
          </a:p>
          <a:p>
            <a:pPr algn="just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5. Эффективная система поддержки. Подкрепляйте успехи обучаемого, поддерживайте упорство и желание получать новые знания и умения.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6. соблюдать производственную и  корпоративную этику,  укреплять своими действиями  свою репутацию.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1"/>
          <p:cNvSpPr>
            <a:spLocks noChangeArrowheads="1"/>
          </p:cNvSpPr>
          <p:nvPr/>
        </p:nvSpPr>
        <p:spPr bwMode="auto">
          <a:xfrm>
            <a:off x="1187450" y="260350"/>
            <a:ext cx="65532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Основной моделью обучения в наставничестве является модель: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  <a:hlinkClick r:id="rId2" tooltip="модель &amp;laquo;Расскажи &amp;ndash; Покажи &amp;ndash; Сделай&amp;raquo; (Tell&amp;ndash;Show&amp;ndash;Do). "/>
              </a:rPr>
              <a:t> </a:t>
            </a:r>
          </a:p>
          <a:p>
            <a:pPr algn="ctr"/>
            <a:r>
              <a:rPr lang="ru-RU" sz="3200" b="1">
                <a:solidFill>
                  <a:srgbClr val="2699CC"/>
                </a:solidFill>
                <a:latin typeface="Times New Roman" pitchFamily="18" charset="0"/>
                <a:cs typeface="Times New Roman" pitchFamily="18" charset="0"/>
                <a:hlinkClick r:id="rId2" tooltip="модель &amp;laquo;Расскажи &amp;ndash; Покажи &amp;ndash; Сделай&amp;raquo; (Tell&amp;ndash;Show&amp;ndash;Do). "/>
              </a:rPr>
              <a:t>«Расскажи – Покажи – Сделай»</a:t>
            </a:r>
            <a:endParaRPr lang="ru-RU" sz="3200" b="1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Прямоугольник 3"/>
          <p:cNvSpPr>
            <a:spLocks noChangeArrowheads="1"/>
          </p:cNvSpPr>
          <p:nvPr/>
        </p:nvSpPr>
        <p:spPr bwMode="auto">
          <a:xfrm>
            <a:off x="719138" y="1773238"/>
            <a:ext cx="74898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Наставник формулирует цель обучения. Он оговаривает, что сотрудник должен уметь по окончании обучения из того, что он не умел делать до этого. </a:t>
            </a:r>
          </a:p>
          <a:p>
            <a:pPr algn="just"/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>
                <a:latin typeface="Times New Roman" pitchFamily="18" charset="0"/>
                <a:cs typeface="Times New Roman" pitchFamily="18" charset="0"/>
              </a:rPr>
              <a:t>РАССКАЖИ: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  Наставник объясняет задание  начинающему педагогу, предварительно распределив его по шагам. Большие задания разбиваются на несколько частей и проводятся отдельными сессиями. Наставник задает вопросы   педагогу, чтобы удостовериться, что он усвоил информацию.  Педагог своими словами пересказывает содержание задания. </a:t>
            </a:r>
          </a:p>
          <a:p>
            <a:pPr algn="just"/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>
                <a:latin typeface="Times New Roman" pitchFamily="18" charset="0"/>
                <a:cs typeface="Times New Roman" pitchFamily="18" charset="0"/>
              </a:rPr>
              <a:t>ПОКАЖИ: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  Наставник показывает, как нужно выполнять задание, комментируя по ходу дела, какой шаг он выполняет. По окончании он спрашивает, все ли было понятно. </a:t>
            </a:r>
          </a:p>
          <a:p>
            <a:pPr algn="just"/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>
                <a:latin typeface="Times New Roman" pitchFamily="18" charset="0"/>
                <a:cs typeface="Times New Roman" pitchFamily="18" charset="0"/>
              </a:rPr>
              <a:t>СДЕЛАЙ: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   Начинающий педагог сам выполняет задание. Наставник может попросить  педагога сделать тот или иной шаг заново, если он не удовлетворен качеством выполнения работы. По окончании наставник дает обратную связь  педагогу и договаривается с ним, по каким критериям будут оцениваться полученные навыки.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18" name="Object 26"/>
          <p:cNvGraphicFramePr>
            <a:graphicFrameLocks noChangeAspect="1"/>
          </p:cNvGraphicFramePr>
          <p:nvPr/>
        </p:nvGraphicFramePr>
        <p:xfrm>
          <a:off x="633413" y="1052513"/>
          <a:ext cx="7558087" cy="5270500"/>
        </p:xfrm>
        <a:graphic>
          <a:graphicData uri="http://schemas.openxmlformats.org/presentationml/2006/ole">
            <p:oleObj spid="_x0000_s8218" name="Документ" r:id="rId3" imgW="9296271" imgH="6481643" progId="">
              <p:embed/>
            </p:oleObj>
          </a:graphicData>
        </a:graphic>
      </p:graphicFrame>
      <p:sp>
        <p:nvSpPr>
          <p:cNvPr id="8219" name="Прямоугольник 1"/>
          <p:cNvSpPr>
            <a:spLocks noChangeArrowheads="1"/>
          </p:cNvSpPr>
          <p:nvPr/>
        </p:nvSpPr>
        <p:spPr bwMode="auto">
          <a:xfrm>
            <a:off x="684213" y="260350"/>
            <a:ext cx="7991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rebuchet MS" pitchFamily="34" charset="0"/>
              </a:rPr>
              <a:t>Примерный план работы наставнической деятельности с  начинающим  педагогом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755650" y="233363"/>
            <a:ext cx="741680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Примерный план работы наставнической деятельности с  начинающим  педагогом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66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052513"/>
            <a:ext cx="80264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1"/>
          <p:cNvSpPr txBox="1">
            <a:spLocks noChangeArrowheads="1"/>
          </p:cNvSpPr>
          <p:nvPr/>
        </p:nvSpPr>
        <p:spPr bwMode="auto">
          <a:xfrm>
            <a:off x="3779838" y="215900"/>
            <a:ext cx="25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</a:rPr>
              <a:t> </a:t>
            </a:r>
          </a:p>
        </p:txBody>
      </p:sp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2987675" y="1844675"/>
            <a:ext cx="25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</a:rPr>
              <a:t> </a:t>
            </a:r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1984375" y="147638"/>
            <a:ext cx="5816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</a:rPr>
              <a:t>Нормативно-правовое обеспечение наставничества:</a:t>
            </a: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611188" y="836613"/>
            <a:ext cx="809148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</a:rPr>
              <a:t>1.Положение о наставничестве, определены функциональные</a:t>
            </a:r>
          </a:p>
          <a:p>
            <a:r>
              <a:rPr lang="ru-RU">
                <a:latin typeface="Trebuchet MS" pitchFamily="34" charset="0"/>
              </a:rPr>
              <a:t>  обязанности наставника.</a:t>
            </a:r>
          </a:p>
          <a:p>
            <a:endParaRPr lang="ru-RU">
              <a:latin typeface="Trebuchet MS" pitchFamily="34" charset="0"/>
            </a:endParaRPr>
          </a:p>
          <a:p>
            <a:r>
              <a:rPr lang="ru-RU">
                <a:latin typeface="Trebuchet MS" pitchFamily="34" charset="0"/>
              </a:rPr>
              <a:t>2.В Положении о распределении стимулирующего фонда</a:t>
            </a:r>
          </a:p>
          <a:p>
            <a:r>
              <a:rPr lang="ru-RU">
                <a:latin typeface="Trebuchet MS" pitchFamily="34" charset="0"/>
              </a:rPr>
              <a:t>оплаты труда  внесён пункт о введении надбавки за исполнение</a:t>
            </a:r>
          </a:p>
          <a:p>
            <a:r>
              <a:rPr lang="ru-RU">
                <a:latin typeface="Trebuchet MS" pitchFamily="34" charset="0"/>
              </a:rPr>
              <a:t>функций наставника.</a:t>
            </a:r>
          </a:p>
          <a:p>
            <a:endParaRPr lang="ru-RU">
              <a:latin typeface="Trebuchet MS" pitchFamily="34" charset="0"/>
            </a:endParaRPr>
          </a:p>
          <a:p>
            <a:r>
              <a:rPr lang="ru-RU">
                <a:latin typeface="Trebuchet MS" pitchFamily="34" charset="0"/>
              </a:rPr>
              <a:t>3.Приказ о наставниках на учебный год, утверждённый заведующим</a:t>
            </a:r>
          </a:p>
          <a:p>
            <a:r>
              <a:rPr lang="ru-RU">
                <a:latin typeface="Trebuchet MS" pitchFamily="34" charset="0"/>
              </a:rPr>
              <a:t> (если таковые имеются)</a:t>
            </a:r>
          </a:p>
          <a:p>
            <a:endParaRPr lang="ru-RU">
              <a:latin typeface="Trebuchet MS" pitchFamily="34" charset="0"/>
            </a:endParaRPr>
          </a:p>
          <a:p>
            <a:r>
              <a:rPr lang="ru-RU">
                <a:latin typeface="Trebuchet MS" pitchFamily="34" charset="0"/>
              </a:rPr>
              <a:t>4.Примерный план работы наставника с начинающим педагогом, форма </a:t>
            </a:r>
          </a:p>
          <a:p>
            <a:r>
              <a:rPr lang="ru-RU">
                <a:latin typeface="Trebuchet MS" pitchFamily="34" charset="0"/>
              </a:rPr>
              <a:t>отчёта наставника о проделанной работе.</a:t>
            </a:r>
          </a:p>
        </p:txBody>
      </p:sp>
      <p:pic>
        <p:nvPicPr>
          <p:cNvPr id="27653" name="Picture 4" descr="C:\Users\User\Desktop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6438" y="4375150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s://moi-portal.ru/upload/iblock/03d/03d46d166c2ca5be476861e97727ad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765175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3130550" y="4941888"/>
            <a:ext cx="2844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2708275" y="212725"/>
            <a:ext cx="425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</a:rPr>
              <a:t>Исторические корни наставничества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5978" y="582415"/>
            <a:ext cx="3670711" cy="277457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694594" y="925585"/>
            <a:ext cx="5430856" cy="208823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597337" y="3552552"/>
            <a:ext cx="3054885" cy="216024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259632" y="3371410"/>
            <a:ext cx="4248472" cy="303281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684213" y="188913"/>
            <a:ext cx="79914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Наставничество  в истории педагогики явление далеко не новое, имеет свою многовековую историю развития, подъема, спада, забвения. Понятие «наставничество» уходит корнями в греческую мифологию. </a:t>
            </a:r>
            <a:endParaRPr lang="ru-RU">
              <a:latin typeface="Trebuchet MS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835696" y="1206483"/>
            <a:ext cx="5328592" cy="355239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1187450" y="4941888"/>
            <a:ext cx="68405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rebuchet MS" pitchFamily="34" charset="0"/>
              </a:rPr>
              <a:t>Наставником Телемаха, сына Одиссея, был Ментор мудрый советник, пользовавшийся всеобщим доверием. </a:t>
            </a:r>
          </a:p>
          <a:p>
            <a:pPr algn="ctr"/>
            <a:r>
              <a:rPr lang="ru-RU">
                <a:latin typeface="Trebuchet MS" pitchFamily="34" charset="0"/>
              </a:rPr>
              <a:t>Так появился термин </a:t>
            </a:r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«ментор» </a:t>
            </a:r>
            <a:r>
              <a:rPr lang="ru-RU">
                <a:latin typeface="Trebuchet MS" pitchFamily="34" charset="0"/>
              </a:rPr>
              <a:t>или </a:t>
            </a:r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наставник.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1476375" y="188913"/>
            <a:ext cx="64801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Большую роль играло наставничество в  широком смысле этого слова  в становлении российской педагогики. </a:t>
            </a:r>
            <a:endParaRPr lang="ru-RU">
              <a:latin typeface="Trebuchet MS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1196975"/>
            <a:ext cx="1963737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997200"/>
            <a:ext cx="20955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Прямоугольник 2"/>
          <p:cNvSpPr>
            <a:spLocks noChangeArrowheads="1"/>
          </p:cNvSpPr>
          <p:nvPr/>
        </p:nvSpPr>
        <p:spPr bwMode="auto">
          <a:xfrm>
            <a:off x="1908175" y="1557338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rebuchet MS" pitchFamily="34" charset="0"/>
              </a:rPr>
              <a:t>«Педагог - это тот человек, который должен передать новому поколению все ценные накопления веков и не передать предрассудков, пороков и болезней.» </a:t>
            </a:r>
          </a:p>
        </p:txBody>
      </p:sp>
      <p:sp>
        <p:nvSpPr>
          <p:cNvPr id="16389" name="Прямоугольник 4"/>
          <p:cNvSpPr>
            <a:spLocks noChangeArrowheads="1"/>
          </p:cNvSpPr>
          <p:nvPr/>
        </p:nvSpPr>
        <p:spPr bwMode="auto">
          <a:xfrm>
            <a:off x="2717800" y="4684713"/>
            <a:ext cx="45720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rgbClr val="0000FF"/>
                </a:solidFill>
                <a:latin typeface="TimesNewRoman"/>
              </a:rPr>
              <a:t>«Если с человека не потребовать многого, то от него и не получишь многого.»</a:t>
            </a:r>
            <a:endParaRPr lang="ru-RU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1187450" y="188913"/>
            <a:ext cx="66976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333333"/>
                </a:solidFill>
                <a:latin typeface="Helvetica"/>
                <a:cs typeface="Times New Roman" pitchFamily="18" charset="0"/>
              </a:rPr>
              <a:t>Концепцией модернизации российского образования поставлены весьма серьезные задачи:</a:t>
            </a:r>
            <a:endParaRPr lang="ru-RU">
              <a:latin typeface="Trebuchet MS" pitchFamily="34" charset="0"/>
            </a:endParaRPr>
          </a:p>
        </p:txBody>
      </p:sp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5795963" y="1770063"/>
            <a:ext cx="3060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создание необходимых</a:t>
            </a:r>
          </a:p>
          <a:p>
            <a:r>
              <a:rPr lang="ru-RU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условий для развития </a:t>
            </a:r>
          </a:p>
          <a:p>
            <a:r>
              <a:rPr lang="ru-RU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личностного потенциала </a:t>
            </a:r>
          </a:p>
          <a:p>
            <a:r>
              <a:rPr lang="ru-RU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ребенка дошкольника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195513" y="835025"/>
            <a:ext cx="1223962" cy="793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465986">
            <a:off x="5547519" y="831057"/>
            <a:ext cx="1311275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Прямоугольник 5"/>
          <p:cNvSpPr>
            <a:spLocks noChangeArrowheads="1"/>
          </p:cNvSpPr>
          <p:nvPr/>
        </p:nvSpPr>
        <p:spPr bwMode="auto">
          <a:xfrm>
            <a:off x="468313" y="162877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повышение качества </a:t>
            </a:r>
          </a:p>
          <a:p>
            <a:r>
              <a:rPr lang="ru-RU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дошкольного образования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294188" y="2582863"/>
            <a:ext cx="484187" cy="7762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5" name="Прямоугольник 7"/>
          <p:cNvSpPr>
            <a:spLocks noChangeArrowheads="1"/>
          </p:cNvSpPr>
          <p:nvPr/>
        </p:nvSpPr>
        <p:spPr bwMode="auto">
          <a:xfrm>
            <a:off x="2249488" y="34559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острая потребность в высокопрофессиональных специалистах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6" name="Прямоугольник 8"/>
          <p:cNvSpPr>
            <a:spLocks noChangeArrowheads="1"/>
          </p:cNvSpPr>
          <p:nvPr/>
        </p:nvSpPr>
        <p:spPr bwMode="auto">
          <a:xfrm>
            <a:off x="2249488" y="5013325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целенаправленная работа по оказанию специального организованного управленческого содействия  начинающим специалистам ДОУ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0538" y="4102100"/>
            <a:ext cx="542925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"/>
          <p:cNvSpPr>
            <a:spLocks noChangeArrowheads="1"/>
          </p:cNvSpPr>
          <p:nvPr/>
        </p:nvSpPr>
        <p:spPr bwMode="auto">
          <a:xfrm>
            <a:off x="611188" y="198438"/>
            <a:ext cx="81375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Наставничество (менторство)</a:t>
            </a: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– обучение посредством предоставления в разных видах обучаемому модели действий и их корректировки посредством обратной связи. </a:t>
            </a:r>
          </a:p>
          <a:p>
            <a:r>
              <a:rPr lang="ru-RU">
                <a:solidFill>
                  <a:srgbClr val="333333"/>
                </a:solidFill>
                <a:latin typeface="Verdana" pitchFamily="34" charset="0"/>
              </a:rPr>
              <a:t/>
            </a:r>
            <a:br>
              <a:rPr lang="ru-RU">
                <a:solidFill>
                  <a:srgbClr val="333333"/>
                </a:solidFill>
                <a:latin typeface="Verdana" pitchFamily="34" charset="0"/>
              </a:rPr>
            </a:br>
            <a:endParaRPr lang="ru-RU">
              <a:solidFill>
                <a:srgbClr val="333333"/>
              </a:solidFill>
              <a:latin typeface="Verdana" pitchFamily="34" charset="0"/>
            </a:endParaRPr>
          </a:p>
          <a:p>
            <a:pPr algn="just"/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Наставничество (менторинг)</a:t>
            </a:r>
            <a:r>
              <a:rPr lang="ru-RU" sz="20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— это один из методов обучения персонала, когда более опытный сотрудник делится своими знаниями, умениями и навыками с неопытным новичком на протяжении определенного времени</a:t>
            </a:r>
            <a:r>
              <a:rPr lang="ru-RU">
                <a:solidFill>
                  <a:srgbClr val="333333"/>
                </a:solidFill>
                <a:latin typeface="Verdana" pitchFamily="34" charset="0"/>
              </a:rPr>
              <a:t>. </a:t>
            </a:r>
          </a:p>
        </p:txBody>
      </p:sp>
      <p:pic>
        <p:nvPicPr>
          <p:cNvPr id="4098" name="Picture 2" descr="C:\Users\User\Desktop\2-Nebolshaya-kartinka-dlya-sajta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20934" y="3039940"/>
            <a:ext cx="4291560" cy="321867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531813" y="2994025"/>
            <a:ext cx="4148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333333"/>
                </a:solidFill>
                <a:latin typeface="Verdana" pitchFamily="34" charset="0"/>
              </a:rPr>
              <a:t>Наставничество (менторинг) </a:t>
            </a:r>
            <a:endParaRPr lang="ru-RU">
              <a:latin typeface="Trebuchet MS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620713" y="3376613"/>
            <a:ext cx="268287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3368675"/>
            <a:ext cx="3238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3163" y="3376613"/>
            <a:ext cx="3238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185738" y="4171950"/>
            <a:ext cx="4868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</a:rPr>
              <a:t>персональное   групповое      коллективное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3"/>
          <p:cNvSpPr>
            <a:spLocks noChangeArrowheads="1"/>
          </p:cNvSpPr>
          <p:nvPr/>
        </p:nvSpPr>
        <p:spPr bwMode="auto">
          <a:xfrm>
            <a:off x="996950" y="174625"/>
            <a:ext cx="7345363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Наставником выступает более опытный сотрудник, обладающий знаниями и профессиональным опытом который помогает молодому и неопытному сотруднику преодолеть все трудности карьерного и социального роста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Прямоугольник 4"/>
          <p:cNvSpPr>
            <a:spLocks noChangeArrowheads="1"/>
          </p:cNvSpPr>
          <p:nvPr/>
        </p:nvSpPr>
        <p:spPr bwMode="auto">
          <a:xfrm>
            <a:off x="1619250" y="1628775"/>
            <a:ext cx="5976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Наставник может выполнять разные функции: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205038"/>
            <a:ext cx="3238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2205038"/>
            <a:ext cx="3238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098800"/>
            <a:ext cx="7488238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4238" y="260350"/>
            <a:ext cx="7705725" cy="39798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Учитывая, что наставничество - это  двусторонний процесс, включающий деятельность наставника и деятельность  начинающего педагога, то можно предположить,  что такое субъект-субъектное взаимодействие возможно на основе  равноправных партнерских отношений, опирающихся на такие принципы, как:</a:t>
            </a:r>
          </a:p>
          <a:p>
            <a:pPr>
              <a:lnSpc>
                <a:spcPct val="115000"/>
              </a:lnSpc>
            </a:pPr>
            <a:r>
              <a:rPr lang="ru-RU" sz="1400">
                <a:latin typeface="Calibri" pitchFamily="34" charset="0"/>
                <a:cs typeface="Times New Roman" pitchFamily="18" charset="0"/>
              </a:rPr>
              <a:t>!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принцип социальной справедливости и согласования интересов всех участников,</a:t>
            </a:r>
          </a:p>
          <a:p>
            <a:pPr>
              <a:lnSpc>
                <a:spcPct val="115000"/>
              </a:lnSpc>
              <a:buFontTx/>
              <a:buChar char="-"/>
            </a:pP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!принцип ответственности партнеров друг перед другом,</a:t>
            </a:r>
          </a:p>
          <a:p>
            <a:pPr>
              <a:lnSpc>
                <a:spcPct val="115000"/>
              </a:lnSpc>
              <a:buFontTx/>
              <a:buChar char="-"/>
            </a:pPr>
            <a:endParaRPr lang="ru-RU" sz="1400">
              <a:latin typeface="Calibri" pitchFamily="34" charset="0"/>
            </a:endParaRPr>
          </a:p>
          <a:p>
            <a:pPr>
              <a:lnSpc>
                <a:spcPct val="115000"/>
              </a:lnSpc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!принцип добровольности,</a:t>
            </a:r>
          </a:p>
          <a:p>
            <a:pPr>
              <a:lnSpc>
                <a:spcPct val="115000"/>
              </a:lnSpc>
              <a:buFontTx/>
              <a:buChar char="-"/>
            </a:pPr>
            <a:endParaRPr lang="ru-RU" sz="1400">
              <a:latin typeface="Calibri" pitchFamily="34" charset="0"/>
            </a:endParaRP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!принцип  равновыгодности всех заинтересованных сторон</a:t>
            </a:r>
            <a:endParaRPr lang="ru-RU">
              <a:latin typeface="Trebuchet MS" pitchFamily="34" charset="0"/>
            </a:endParaRPr>
          </a:p>
        </p:txBody>
      </p:sp>
      <p:pic>
        <p:nvPicPr>
          <p:cNvPr id="11266" name="Picture 2" descr="http://exportexplorer.co.uk/ru/wp-content/uploads/sites/2/2013/09/Hand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959759" y="4170867"/>
            <a:ext cx="3672408" cy="259517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1044575" y="115888"/>
            <a:ext cx="66976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Задача наставника — провести  начинающего педагога через несколько этапов развития: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Прямоугольник 2"/>
          <p:cNvSpPr>
            <a:spLocks noChangeArrowheads="1"/>
          </p:cNvSpPr>
          <p:nvPr/>
        </p:nvSpPr>
        <p:spPr bwMode="auto">
          <a:xfrm>
            <a:off x="768350" y="1196975"/>
            <a:ext cx="7107238" cy="370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1125"/>
              </a:spcAft>
            </a:pPr>
            <a:r>
              <a:rPr lang="ru-RU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Неосознанная некомпетентность</a:t>
            </a:r>
            <a:r>
              <a:rPr lang="ru-RU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—  начинающий педагог не знает, что он не знает.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125"/>
              </a:spcAft>
            </a:pPr>
            <a:r>
              <a:rPr lang="ru-RU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Осознанная некомпетентность</a:t>
            </a:r>
            <a:r>
              <a:rPr lang="ru-RU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—  начинающий педагог знает, что он не знает и хочет узнать.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125"/>
              </a:spcAft>
            </a:pPr>
            <a:r>
              <a:rPr lang="ru-RU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Осознанная компетентность </a:t>
            </a:r>
            <a:r>
              <a:rPr lang="ru-RU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—  начинающий педагог знает, что он знает, но применение этого знания постоянно контролируется и осознается.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125"/>
              </a:spcAft>
            </a:pPr>
            <a:r>
              <a:rPr lang="ru-RU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Неосознанная компетентность</a:t>
            </a:r>
            <a:r>
              <a:rPr lang="ru-RU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—  начинающий педагог знает и применяет свое знание автоматически, на уровне навыков.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наставника </a:t>
            </a:r>
            <a:r>
              <a:rPr lang="ru-RU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перевести  подопечного из состояния неосознанной некомпетентности в состояние неосознанной компетентности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7225" y="763588"/>
            <a:ext cx="2095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C:\Users\User\Desktop\shadowing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3088" y="4900613"/>
            <a:ext cx="3128962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455</TotalTime>
  <Words>637</Words>
  <Application>Microsoft Office PowerPoint</Application>
  <PresentationFormat>Экран (4:3)</PresentationFormat>
  <Paragraphs>81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8" baseType="lpstr">
      <vt:lpstr>Trebuchet MS</vt:lpstr>
      <vt:lpstr>Arial</vt:lpstr>
      <vt:lpstr>Georgia</vt:lpstr>
      <vt:lpstr>Calibri</vt:lpstr>
      <vt:lpstr>Times New Roman</vt:lpstr>
      <vt:lpstr>TimesNewRoman</vt:lpstr>
      <vt:lpstr>Helvetica</vt:lpstr>
      <vt:lpstr>Verdana</vt:lpstr>
      <vt:lpstr>Воздушный поток</vt:lpstr>
      <vt:lpstr>Воздушный поток</vt:lpstr>
      <vt:lpstr>Воздушный поток</vt:lpstr>
      <vt:lpstr>Воздушный поток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41</cp:revision>
  <dcterms:created xsi:type="dcterms:W3CDTF">2019-02-19T11:00:00Z</dcterms:created>
  <dcterms:modified xsi:type="dcterms:W3CDTF">2022-10-27T05:38:04Z</dcterms:modified>
</cp:coreProperties>
</file>